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Calibri"/>
              <a:buNone/>
              <a:defRPr/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Calibri"/>
              <a:buNone/>
              <a:defRPr/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Calibri"/>
              <a:buNone/>
              <a:defRPr/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indent="-107950" lvl="1" marL="74295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indent="-76200" lvl="2" marL="114300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indent="-101600" lvl="3" marL="160020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indent="-101600" lvl="4" marL="205740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indent="-101600" lvl="5" marL="25146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indent="-101600" lvl="6" marL="29718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indent="-101600" lvl="7" marL="34290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indent="-101600" lvl="8" marL="38862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indent="-107950" lvl="1" marL="74295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indent="-76200" lvl="2" marL="114300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indent="-101600" lvl="3" marL="160020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indent="-101600" lvl="4" marL="205740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indent="-101600" lvl="5" marL="25146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indent="-101600" lvl="6" marL="29718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indent="-101600" lvl="7" marL="34290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indent="-101600" lvl="8" marL="38862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indent="-107950" lvl="1" marL="74295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indent="-76200" lvl="2" marL="114300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indent="-101600" lvl="3" marL="160020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indent="-101600" lvl="4" marL="205740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indent="-101600" lvl="5" marL="25146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indent="-101600" lvl="6" marL="29718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indent="-101600" lvl="7" marL="34290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indent="-101600" lvl="8" marL="38862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 algn="l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 rtl="0" algn="l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 rtl="0" algn="l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/>
            </a:lvl1pPr>
            <a:lvl2pPr indent="0" lvl="1" marL="457200" rtl="0">
              <a:spcBef>
                <a:spcPts val="0"/>
              </a:spcBef>
              <a:buFont typeface="Calibri"/>
              <a:buNone/>
              <a:defRPr/>
            </a:lvl2pPr>
            <a:lvl3pPr indent="0" lvl="2" marL="914400" rtl="0">
              <a:spcBef>
                <a:spcPts val="0"/>
              </a:spcBef>
              <a:buFont typeface="Calibri"/>
              <a:buNone/>
              <a:defRPr/>
            </a:lvl3pPr>
            <a:lvl4pPr indent="0" lvl="3" marL="1371600" rtl="0">
              <a:spcBef>
                <a:spcPts val="0"/>
              </a:spcBef>
              <a:buFont typeface="Calibri"/>
              <a:buNone/>
              <a:defRPr/>
            </a:lvl4pPr>
            <a:lvl5pPr indent="0" lvl="4" marL="1828800" rtl="0">
              <a:spcBef>
                <a:spcPts val="0"/>
              </a:spcBef>
              <a:buFont typeface="Calibri"/>
              <a:buNone/>
              <a:defRPr/>
            </a:lvl5pPr>
            <a:lvl6pPr indent="0" lvl="5" marL="2286000" rtl="0">
              <a:spcBef>
                <a:spcPts val="0"/>
              </a:spcBef>
              <a:buFont typeface="Calibri"/>
              <a:buNone/>
              <a:defRPr/>
            </a:lvl6pPr>
            <a:lvl7pPr indent="0" lvl="6" marL="2743200" rtl="0">
              <a:spcBef>
                <a:spcPts val="0"/>
              </a:spcBef>
              <a:buFont typeface="Calibri"/>
              <a:buNone/>
              <a:defRPr/>
            </a:lvl7pPr>
            <a:lvl8pPr indent="0" lvl="7" marL="3200400" rtl="0">
              <a:spcBef>
                <a:spcPts val="0"/>
              </a:spcBef>
              <a:buFont typeface="Calibri"/>
              <a:buNone/>
              <a:defRPr/>
            </a:lvl8pPr>
            <a:lvl9pPr indent="0" lvl="8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pbs.org/wnet/secrets/jamestowns-dark-winter-dark-rumors-surrounding-jamestown/2421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x="0" y="831000"/>
            <a:ext cx="5545500" cy="6026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buSzPct val="100000"/>
            </a:pPr>
            <a:r>
              <a:rPr lang="en-US" sz="2000"/>
              <a:t>Please take out last night’s Down to Earth reading and leave it on your desk for me to check 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Discuss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Epidemics-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Food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Habitat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Nature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Property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indent="-355600" lvl="0" marL="457200" rtl="0">
              <a:spcBef>
                <a:spcPts val="0"/>
              </a:spcBef>
              <a:buSzPct val="100000"/>
            </a:pPr>
            <a:r>
              <a:rPr lang="en-US" sz="2000"/>
              <a:t>For HW: Tuesday- Thanksgiving- Long homework! (20 points)</a:t>
            </a:r>
          </a:p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x="178275" y="0"/>
            <a:ext cx="8681400" cy="831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3600" u="sng">
                <a:solidFill>
                  <a:schemeClr val="dk1"/>
                </a:solidFill>
              </a:rPr>
              <a:t>9/15/17 Encounters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b="1" lang="en-US" sz="3600" u="sng">
                <a:solidFill>
                  <a:schemeClr val="dk1"/>
                </a:solidFill>
              </a:rPr>
              <a:t>The Jamestown Settlement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537650" y="1640425"/>
            <a:ext cx="8229600" cy="45261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3600" u="sng">
                <a:solidFill>
                  <a:schemeClr val="hlink"/>
                </a:solidFill>
                <a:hlinkClick r:id="rId3"/>
              </a:rPr>
              <a:t>http://www.pbs.org/wnet/secrets/jamestowns-dark-winter-dark-rumors-surrounding-jamestown/2421/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b="1" sz="3600" u="sng">
              <a:solidFill>
                <a:schemeClr val="dk1"/>
              </a:solidFill>
            </a:endParaRPr>
          </a:p>
        </p:txBody>
      </p:sp>
      <p:pic>
        <p:nvPicPr>
          <p:cNvPr descr="Jamestown" id="92" name="Shape 92"/>
          <p:cNvPicPr preferRelativeResize="0"/>
          <p:nvPr/>
        </p:nvPicPr>
        <p:blipFill rotWithShape="1">
          <a:blip r:embed="rId4">
            <a:alphaModFix/>
          </a:blip>
          <a:srcRect b="0" l="2499" r="2812" t="2496"/>
          <a:stretch/>
        </p:blipFill>
        <p:spPr>
          <a:xfrm>
            <a:off x="149900" y="4059375"/>
            <a:ext cx="3423300" cy="2643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"/>
            <a:headEnd len="med" w="med" type="none"/>
            <a:tailEnd len="med" w="med" type="none"/>
          </a:ln>
        </p:spPr>
      </p:pic>
      <p:pic>
        <p:nvPicPr>
          <p:cNvPr descr="map-River Plantations-mid-17c" id="93" name="Shape 93"/>
          <p:cNvPicPr preferRelativeResize="0"/>
          <p:nvPr/>
        </p:nvPicPr>
        <p:blipFill rotWithShape="1">
          <a:blip r:embed="rId5">
            <a:alphaModFix/>
          </a:blip>
          <a:srcRect b="1133" l="1095" r="1105" t="2786"/>
          <a:stretch/>
        </p:blipFill>
        <p:spPr>
          <a:xfrm>
            <a:off x="5720775" y="4204089"/>
            <a:ext cx="3423300" cy="2653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"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57200" y="-3"/>
            <a:ext cx="82296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-US" sz="44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Understanding Jamestown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57200" y="1151651"/>
            <a:ext cx="4216800" cy="49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15875" lvl="0" rtl="0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Gold &amp; Silver- Goals</a:t>
            </a:r>
          </a:p>
          <a:p>
            <a:pPr indent="-69850" lvl="0" marL="0" rtl="0">
              <a:lnSpc>
                <a:spcPct val="80000"/>
              </a:lnSpc>
              <a:spcBef>
                <a:spcPts val="390"/>
              </a:spcBef>
              <a:buClr>
                <a:srgbClr val="000000"/>
              </a:buClr>
              <a:buSzPct val="50000"/>
              <a:buFont typeface="Arial"/>
              <a:buNone/>
            </a:pPr>
            <a:r>
              <a:t/>
            </a:r>
            <a:endParaRPr b="1"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38100" lvl="0" rtl="0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lang="en-US" sz="2200">
                <a:solidFill>
                  <a:schemeClr val="dk1"/>
                </a:solidFill>
              </a:rPr>
              <a:t>Settlement</a:t>
            </a:r>
          </a:p>
          <a:p>
            <a:pPr indent="0" lvl="0" marL="0" rtl="0">
              <a:lnSpc>
                <a:spcPct val="80000"/>
              </a:lnSpc>
              <a:spcBef>
                <a:spcPts val="390"/>
              </a:spcBef>
              <a:buNone/>
            </a:pPr>
            <a:r>
              <a:t/>
            </a:r>
            <a:endParaRPr b="1"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Swamp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Disease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Interactions with Native Americans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Virginia Company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Trade</a:t>
            </a:r>
          </a:p>
        </p:txBody>
      </p:sp>
      <p:sp>
        <p:nvSpPr>
          <p:cNvPr id="100" name="Shape 100"/>
          <p:cNvSpPr txBox="1"/>
          <p:nvPr>
            <p:ph idx="2" type="body"/>
          </p:nvPr>
        </p:nvSpPr>
        <p:spPr>
          <a:xfrm>
            <a:off x="4746650" y="115165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58775" lvl="0" marL="342900" marR="0" rtl="0"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did the colonists prevail?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Ecological imperialism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Pocahontas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Tobacco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Civilized landscape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92"/>
              </a:spcBef>
              <a:buClr>
                <a:schemeClr val="dk1"/>
              </a:buClr>
              <a:buSzPct val="89090"/>
              <a:buFont typeface="Calibri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8775" lvl="0" marL="342900" marR="0" rtl="0" algn="l">
              <a:lnSpc>
                <a:spcPct val="80000"/>
              </a:lnSpc>
              <a:spcBef>
                <a:spcPts val="39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Pigs / honeybees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